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1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8"/>
    <p:restoredTop sz="92857"/>
  </p:normalViewPr>
  <p:slideViewPr>
    <p:cSldViewPr snapToGrid="0" snapToObjects="1">
      <p:cViewPr varScale="1">
        <p:scale>
          <a:sx n="91" d="100"/>
          <a:sy n="91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FD19-3C77-2547-B2D6-12718D63F208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CED9-5669-0D4A-85D8-574CD51E28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6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7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1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6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0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2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9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88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CED9-5669-0D4A-85D8-574CD51E283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4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1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4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04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5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7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8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DB49-7CAC-484C-90E9-39762BB65A8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A379-E07E-844D-B891-DD403566A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75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=""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7781767" cy="3845081"/>
          </a:xfrm>
        </p:spPr>
        <p:txBody>
          <a:bodyPr anchor="t">
            <a:noAutofit/>
          </a:bodyPr>
          <a:lstStyle/>
          <a:p>
            <a:pPr algn="l"/>
            <a:r>
              <a:rPr lang="en-GB" sz="8000" b="1" cap="small" dirty="0">
                <a:latin typeface="Gill Sans MT SemiBold" charset="0"/>
                <a:ea typeface="Gill Sans SemiBold" charset="0"/>
                <a:cs typeface="Gill Sans SemiBold" charset="0"/>
              </a:rPr>
              <a:t>Reading Scripture Prophetically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5955892" cy="1155525"/>
          </a:xfrm>
        </p:spPr>
        <p:txBody>
          <a:bodyPr anchor="b">
            <a:noAutofit/>
          </a:bodyPr>
          <a:lstStyle/>
          <a:p>
            <a:pPr algn="l"/>
            <a:r>
              <a:rPr lang="en-GB" sz="6000" b="1" dirty="0" smtClean="0">
                <a:solidFill>
                  <a:srgbClr val="FFFF00"/>
                </a:solidFill>
                <a:latin typeface="+mj-lt"/>
                <a:ea typeface="Gill Sans SemiBold" charset="0"/>
                <a:cs typeface="Gill Sans SemiBold" charset="0"/>
              </a:rPr>
              <a:t>5. REVELATION</a:t>
            </a:r>
            <a:endParaRPr lang="en-GB" sz="6000" b="1" dirty="0">
              <a:solidFill>
                <a:srgbClr val="FFFF00"/>
              </a:solidFill>
              <a:latin typeface="+mj-lt"/>
              <a:ea typeface="Gill Sans SemiBold" charset="0"/>
              <a:cs typeface="Gill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B2AF202-99CD-4D7D-B75F-9C9E5FCB35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C09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D0293F-4714-4ED3-9B3D-2009BAD30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90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EDAB602-A0DB-4325-8907-4F988F9110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90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273518" y="2921179"/>
            <a:ext cx="2931277" cy="3897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128" y="65380"/>
            <a:ext cx="2213811" cy="2855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959" y="2023759"/>
            <a:ext cx="4295540" cy="1512061"/>
          </a:xfrm>
        </p:spPr>
        <p:txBody>
          <a:bodyPr anchor="b">
            <a:normAutofit/>
          </a:bodyPr>
          <a:lstStyle/>
          <a:p>
            <a:r>
              <a:rPr lang="en-GB" sz="7200" cap="small" dirty="0">
                <a:solidFill>
                  <a:srgbClr val="FFFF00"/>
                </a:solidFill>
              </a:rPr>
              <a:t>Heroes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193" y="2736858"/>
            <a:ext cx="8048078" cy="3461317"/>
          </a:xfrm>
        </p:spPr>
        <p:txBody>
          <a:bodyPr>
            <a:normAutofit/>
          </a:bodyPr>
          <a:lstStyle/>
          <a:p>
            <a:pPr marL="0" indent="0">
              <a:buClr>
                <a:srgbClr val="90764C"/>
              </a:buClr>
              <a:buNone/>
            </a:pPr>
            <a:r>
              <a:rPr lang="en-GB" sz="4000" dirty="0" smtClean="0"/>
              <a:t>                                </a:t>
            </a:r>
            <a:r>
              <a:rPr lang="en-GB" sz="4000" b="1" dirty="0" smtClean="0"/>
              <a:t>Night </a:t>
            </a:r>
            <a:r>
              <a:rPr lang="en-GB" sz="4000" b="1" dirty="0"/>
              <a:t>or sea </a:t>
            </a:r>
            <a:r>
              <a:rPr lang="en-GB" sz="4000" b="1" dirty="0" smtClean="0"/>
              <a:t>     						journey</a:t>
            </a:r>
            <a:endParaRPr lang="en-GB" sz="4000" b="1" dirty="0"/>
          </a:p>
          <a:p>
            <a:pPr marL="0" indent="0">
              <a:buClr>
                <a:srgbClr val="90764C"/>
              </a:buClr>
              <a:buNone/>
            </a:pPr>
            <a:r>
              <a:rPr lang="en-GB" sz="4000" dirty="0" smtClean="0"/>
              <a:t>                    </a:t>
            </a:r>
            <a:endParaRPr lang="en-GB" sz="4000" b="1" dirty="0" smtClean="0"/>
          </a:p>
          <a:p>
            <a:pPr marL="0" indent="0">
              <a:buClr>
                <a:srgbClr val="90764C"/>
              </a:buClr>
              <a:buNone/>
            </a:pPr>
            <a:r>
              <a:rPr lang="en-GB" sz="4000" b="1" dirty="0" smtClean="0"/>
              <a:t>Monster 				     conquest</a:t>
            </a:r>
            <a:endParaRPr lang="en-GB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907" y="0"/>
            <a:ext cx="417282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0881" y="481264"/>
            <a:ext cx="2763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0764C"/>
              </a:buClr>
            </a:pPr>
            <a:r>
              <a:rPr lang="en-GB" sz="4000" b="1" dirty="0"/>
              <a:t>Return of hero</a:t>
            </a:r>
          </a:p>
        </p:txBody>
      </p:sp>
    </p:spTree>
    <p:extLst>
      <p:ext uri="{BB962C8B-B14F-4D97-AF65-F5344CB8AC3E}">
        <p14:creationId xmlns:p14="http://schemas.microsoft.com/office/powerpoint/2010/main" val="16775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52" y="219498"/>
            <a:ext cx="5550582" cy="1838429"/>
          </a:xfrm>
        </p:spPr>
        <p:txBody>
          <a:bodyPr>
            <a:noAutofit/>
          </a:bodyPr>
          <a:lstStyle/>
          <a:p>
            <a:pPr algn="ctr"/>
            <a:r>
              <a:rPr lang="en-GB" sz="6000" b="1" cap="small" dirty="0">
                <a:solidFill>
                  <a:srgbClr val="FFFF00"/>
                </a:solidFill>
              </a:rPr>
              <a:t>T</a:t>
            </a:r>
            <a:r>
              <a:rPr lang="en-GB" sz="5400" b="1" cap="small" dirty="0">
                <a:solidFill>
                  <a:srgbClr val="FFFF00"/>
                </a:solidFill>
              </a:rPr>
              <a:t>he </a:t>
            </a:r>
            <a:r>
              <a:rPr lang="en-GB" sz="6000" b="1" cap="small" dirty="0">
                <a:solidFill>
                  <a:srgbClr val="FFFF00"/>
                </a:solidFill>
              </a:rPr>
              <a:t>F</a:t>
            </a:r>
            <a:r>
              <a:rPr lang="en-GB" sz="5400" b="1" cap="small" dirty="0">
                <a:solidFill>
                  <a:srgbClr val="FFFF00"/>
                </a:solidFill>
              </a:rPr>
              <a:t>igure of the </a:t>
            </a:r>
            <a:r>
              <a:rPr lang="en-GB" sz="6000" b="1" cap="small" dirty="0">
                <a:solidFill>
                  <a:srgbClr val="FFFF00"/>
                </a:solidFill>
              </a:rPr>
              <a:t>S</a:t>
            </a:r>
            <a:r>
              <a:rPr lang="en-GB" sz="5400" b="1" cap="small" dirty="0">
                <a:solidFill>
                  <a:srgbClr val="FFFF00"/>
                </a:solidFill>
              </a:rPr>
              <a:t>on of </a:t>
            </a:r>
            <a:r>
              <a:rPr lang="en-GB" sz="6000" b="1" cap="small" dirty="0">
                <a:solidFill>
                  <a:srgbClr val="FFFF00"/>
                </a:solidFill>
              </a:rPr>
              <a:t>M</a:t>
            </a:r>
            <a:r>
              <a:rPr lang="en-GB" sz="5400" b="1" cap="small" dirty="0">
                <a:solidFill>
                  <a:srgbClr val="FFFF00"/>
                </a:solidFill>
              </a:rPr>
              <a:t>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/>
              <a:t>Daniel 3: 25</a:t>
            </a:r>
          </a:p>
        </p:txBody>
      </p:sp>
    </p:spTree>
    <p:extLst>
      <p:ext uri="{BB962C8B-B14F-4D97-AF65-F5344CB8AC3E}">
        <p14:creationId xmlns:p14="http://schemas.microsoft.com/office/powerpoint/2010/main" val="4443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small" dirty="0" smtClean="0"/>
              <a:t>Bibliography</a:t>
            </a:r>
            <a:endParaRPr lang="en-GB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190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Letellier, Robert Ignatius, </a:t>
            </a:r>
            <a:r>
              <a:rPr lang="en-GB" sz="3000" i="1" dirty="0"/>
              <a:t>The Bible as revelatory word</a:t>
            </a:r>
            <a:r>
              <a:rPr lang="en-GB" sz="3000" dirty="0"/>
              <a:t>: </a:t>
            </a:r>
            <a:r>
              <a:rPr lang="en-GB" sz="3000" i="1" dirty="0"/>
              <a:t>2 scripture as </a:t>
            </a:r>
            <a:r>
              <a:rPr lang="en-GB" sz="3000" i="1" dirty="0" smtClean="0"/>
              <a:t>	providential 	text </a:t>
            </a:r>
            <a:r>
              <a:rPr lang="en-GB" sz="3000" i="1" dirty="0"/>
              <a:t>the (late Old Testament narrative) </a:t>
            </a:r>
            <a:r>
              <a:rPr lang="en-GB" sz="3000" dirty="0"/>
              <a:t>[electronic </a:t>
            </a:r>
            <a:r>
              <a:rPr lang="en-GB" sz="3000" dirty="0" smtClean="0"/>
              <a:t>	resource</a:t>
            </a:r>
            <a:r>
              <a:rPr lang="en-GB" sz="3000" dirty="0"/>
              <a:t>] 2016 | </a:t>
            </a:r>
            <a:r>
              <a:rPr lang="en-GB" sz="3000" dirty="0" smtClean="0"/>
              <a:t>Newcastle </a:t>
            </a:r>
            <a:r>
              <a:rPr lang="en-GB" sz="3000" dirty="0"/>
              <a:t>upon Tyne, UK : Cambridge Scholars </a:t>
            </a:r>
            <a:r>
              <a:rPr lang="en-GB" sz="3000" dirty="0" smtClean="0"/>
              <a:t>	Publishing.  </a:t>
            </a:r>
            <a:r>
              <a:rPr lang="en-GB" sz="3000" dirty="0"/>
              <a:t>Accessed </a:t>
            </a:r>
            <a:r>
              <a:rPr lang="en-GB" sz="3000" dirty="0" smtClean="0"/>
              <a:t>11 </a:t>
            </a:r>
            <a:r>
              <a:rPr lang="en-GB" sz="3000" dirty="0"/>
              <a:t>September </a:t>
            </a:r>
            <a:r>
              <a:rPr lang="en-GB" sz="3000" dirty="0" smtClean="0"/>
              <a:t>2017.</a:t>
            </a:r>
          </a:p>
          <a:p>
            <a:pPr marL="0" indent="0">
              <a:buNone/>
            </a:pPr>
            <a:r>
              <a:rPr lang="en-GB" sz="3000" dirty="0" smtClean="0"/>
              <a:t>Radner</a:t>
            </a:r>
            <a:r>
              <a:rPr lang="en-GB" sz="3000" dirty="0"/>
              <a:t>,</a:t>
            </a:r>
            <a:r>
              <a:rPr lang="en-GB" sz="3000" i="1" dirty="0"/>
              <a:t> </a:t>
            </a:r>
            <a:r>
              <a:rPr lang="en-GB" sz="3000" dirty="0"/>
              <a:t>Ephraim,</a:t>
            </a:r>
            <a:r>
              <a:rPr lang="en-GB" sz="3000" i="1" dirty="0"/>
              <a:t> Time and the Word: Figural Reading of the Christian </a:t>
            </a:r>
            <a:r>
              <a:rPr lang="en-GB" sz="3000" i="1" dirty="0" smtClean="0"/>
              <a:t>	Scriptures</a:t>
            </a:r>
            <a:r>
              <a:rPr lang="en-GB" sz="3000" dirty="0" smtClean="0"/>
              <a:t> </a:t>
            </a:r>
            <a:r>
              <a:rPr lang="en-GB" sz="3000" dirty="0"/>
              <a:t>(Grand Rapids: William B. Eerdmans, 2016)</a:t>
            </a:r>
          </a:p>
          <a:p>
            <a:pPr marL="0" indent="0">
              <a:buNone/>
            </a:pPr>
            <a:r>
              <a:rPr lang="en-GB" sz="3000" dirty="0"/>
              <a:t>Rylaarsdam, J. Coert,</a:t>
            </a:r>
            <a:r>
              <a:rPr lang="en-GB" sz="3000" i="1" dirty="0"/>
              <a:t> Revelation in Jewish Wisdom Literature</a:t>
            </a:r>
            <a:r>
              <a:rPr lang="en-GB" sz="3000" dirty="0"/>
              <a:t> (Chicago: The 	University of Chicago Press 1946)</a:t>
            </a:r>
          </a:p>
          <a:p>
            <a:pPr marL="0" indent="0">
              <a:buNone/>
            </a:pPr>
            <a:r>
              <a:rPr lang="en-GB" sz="3000" dirty="0" smtClean="0"/>
              <a:t>Scott</a:t>
            </a:r>
            <a:r>
              <a:rPr lang="en-GB" sz="3000" dirty="0"/>
              <a:t>, Ernest Finday, </a:t>
            </a:r>
            <a:r>
              <a:rPr lang="en-GB" sz="3000" i="1" dirty="0"/>
              <a:t>The New Testament Idea of Revelation</a:t>
            </a:r>
            <a:r>
              <a:rPr lang="en-GB" sz="3000" dirty="0"/>
              <a:t> (London: Ivor </a:t>
            </a:r>
            <a:r>
              <a:rPr lang="en-GB" sz="3000" dirty="0" smtClean="0"/>
              <a:t>	Nicholson </a:t>
            </a:r>
            <a:r>
              <a:rPr lang="en-GB" sz="3000" dirty="0"/>
              <a:t>&amp; Watson Ltd, 1935</a:t>
            </a:r>
            <a:r>
              <a:rPr lang="en-GB" sz="3000" dirty="0" smtClean="0"/>
              <a:t>)</a:t>
            </a:r>
          </a:p>
          <a:p>
            <a:pPr marL="0" indent="0">
              <a:buNone/>
            </a:pPr>
            <a:r>
              <a:rPr lang="en-GB" sz="3000" dirty="0" smtClean="0"/>
              <a:t>Storer</a:t>
            </a:r>
            <a:r>
              <a:rPr lang="en-GB" sz="3000" dirty="0"/>
              <a:t>, Kevin, </a:t>
            </a:r>
            <a:r>
              <a:rPr lang="en-GB" sz="3000" i="1" dirty="0"/>
              <a:t>Reading Scripture to Hear God: Kevin Vanhoozer and Henri de </a:t>
            </a:r>
            <a:r>
              <a:rPr lang="en-GB" sz="3000" i="1" dirty="0" smtClean="0"/>
              <a:t>	Lubac </a:t>
            </a:r>
            <a:r>
              <a:rPr lang="en-GB" sz="3000" i="1" dirty="0"/>
              <a:t>on God's Use of Scripture in the Economy of Redemption</a:t>
            </a:r>
            <a:r>
              <a:rPr lang="en-GB" sz="3000" dirty="0"/>
              <a:t> </a:t>
            </a:r>
            <a:r>
              <a:rPr lang="en-GB" sz="3000" dirty="0" smtClean="0"/>
              <a:t>	(Edinburgh: James Clarke</a:t>
            </a:r>
            <a:r>
              <a:rPr lang="en-GB" sz="3000" dirty="0"/>
              <a:t>, 2015)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737" y="0"/>
            <a:ext cx="4542262" cy="685799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78" y="316184"/>
            <a:ext cx="7373559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cap="small" dirty="0">
                <a:solidFill>
                  <a:srgbClr val="FFFF00"/>
                </a:solidFill>
              </a:rPr>
              <a:t>T</a:t>
            </a:r>
            <a:r>
              <a:rPr lang="en-US" sz="6000" b="1" cap="small" dirty="0">
                <a:solidFill>
                  <a:srgbClr val="FFFF00"/>
                </a:solidFill>
              </a:rPr>
              <a:t>he </a:t>
            </a:r>
            <a:r>
              <a:rPr lang="en-US" sz="7200" b="1" cap="small" dirty="0">
                <a:solidFill>
                  <a:srgbClr val="FFFF00"/>
                </a:solidFill>
              </a:rPr>
              <a:t>S</a:t>
            </a:r>
            <a:r>
              <a:rPr lang="en-US" sz="6000" b="1" cap="small" dirty="0">
                <a:solidFill>
                  <a:srgbClr val="FFFF00"/>
                </a:solidFill>
              </a:rPr>
              <a:t>pectacles of </a:t>
            </a:r>
            <a:r>
              <a:rPr lang="en-US" sz="7200" b="1" cap="small" dirty="0">
                <a:solidFill>
                  <a:srgbClr val="FFFF00"/>
                </a:solidFill>
              </a:rPr>
              <a:t>S</a:t>
            </a:r>
            <a:r>
              <a:rPr lang="en-US" sz="6000" b="1" cap="small" dirty="0">
                <a:solidFill>
                  <a:srgbClr val="FFFF00"/>
                </a:solidFill>
              </a:rPr>
              <a:t>cripture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9623" y="2623983"/>
            <a:ext cx="5120114" cy="392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/>
              <a:t>Clearly show us true knowledge of God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</a:rPr>
              <a:t>John Calvin 1509 – 64 </a:t>
            </a:r>
          </a:p>
        </p:txBody>
      </p:sp>
    </p:spTree>
    <p:extLst>
      <p:ext uri="{BB962C8B-B14F-4D97-AF65-F5344CB8AC3E}">
        <p14:creationId xmlns:p14="http://schemas.microsoft.com/office/powerpoint/2010/main" val="29892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50" y="334537"/>
            <a:ext cx="4467536" cy="2922167"/>
          </a:xfrm>
        </p:spPr>
        <p:txBody>
          <a:bodyPr>
            <a:noAutofit/>
          </a:bodyPr>
          <a:lstStyle/>
          <a:p>
            <a:pPr algn="ctr"/>
            <a:r>
              <a:rPr lang="en-GB" sz="6000" b="1" cap="small" dirty="0">
                <a:solidFill>
                  <a:srgbClr val="FFFF00"/>
                </a:solidFill>
              </a:rPr>
              <a:t>Scripture</a:t>
            </a:r>
            <a:r>
              <a:rPr lang="en-GB" sz="6000" b="1" cap="small" dirty="0"/>
              <a:t> </a:t>
            </a:r>
            <a:br>
              <a:rPr lang="en-GB" sz="6000" b="1" cap="small" dirty="0"/>
            </a:br>
            <a:r>
              <a:rPr lang="en-GB" sz="6000" b="1" cap="small" dirty="0"/>
              <a:t>a Mirror to see ourselves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98978" y="1696381"/>
            <a:ext cx="4593021" cy="4463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L</a:t>
            </a:r>
            <a:r>
              <a:rPr lang="en-US" sz="4800" b="1" dirty="0" smtClean="0"/>
              <a:t>et His word be ever our mirror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James 1: 22</a:t>
            </a:r>
            <a:r>
              <a:rPr lang="mr-IN" sz="3600" b="1" dirty="0" smtClean="0">
                <a:solidFill>
                  <a:srgbClr val="FFFF00"/>
                </a:solidFill>
              </a:rPr>
              <a:t>–</a:t>
            </a:r>
            <a:r>
              <a:rPr lang="en-US" sz="3600" b="1" dirty="0" smtClean="0">
                <a:solidFill>
                  <a:srgbClr val="FFFF00"/>
                </a:solidFill>
              </a:rPr>
              <a:t>25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95" y="1925608"/>
            <a:ext cx="4598532" cy="1342754"/>
          </a:xfrm>
        </p:spPr>
        <p:txBody>
          <a:bodyPr>
            <a:noAutofit/>
          </a:bodyPr>
          <a:lstStyle/>
          <a:p>
            <a:pPr algn="ctr"/>
            <a:r>
              <a:rPr lang="en-GB" sz="6000" b="1" cap="small" dirty="0">
                <a:solidFill>
                  <a:srgbClr val="FFFF00"/>
                </a:solidFill>
              </a:rPr>
              <a:t>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31" y="3108760"/>
            <a:ext cx="5075510" cy="344042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sz="18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5200" b="1" dirty="0" smtClean="0"/>
              <a:t>Belongs </a:t>
            </a:r>
            <a:r>
              <a:rPr lang="en-GB" sz="5200" b="1" dirty="0"/>
              <a:t>to a world outside time with a quality all its own different from all the rest 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7362561" y="1925608"/>
            <a:ext cx="1699472" cy="16240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2561" y="3536313"/>
            <a:ext cx="298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Given directly by God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76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/>
              <a:t>W</a:t>
            </a:r>
            <a:r>
              <a:rPr lang="en-US" sz="4800" b="1" dirty="0" smtClean="0"/>
              <a:t>ho interprets?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400" b="1" dirty="0"/>
              <a:t>I</a:t>
            </a:r>
            <a:r>
              <a:rPr lang="en-US" sz="4000" b="1" dirty="0" smtClean="0"/>
              <a:t>ndividual internally? </a:t>
            </a:r>
          </a:p>
          <a:p>
            <a:pPr marL="0" indent="0" algn="ctr">
              <a:buNone/>
            </a:pPr>
            <a:r>
              <a:rPr lang="en-US" sz="4800" b="1" dirty="0" smtClean="0"/>
              <a:t>OR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400" b="1" dirty="0" smtClean="0"/>
              <a:t>C</a:t>
            </a:r>
            <a:r>
              <a:rPr lang="en-US" sz="4000" b="1" dirty="0" smtClean="0"/>
              <a:t>hurch externally?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5320" y="248212"/>
            <a:ext cx="512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cap="small" dirty="0" smtClean="0">
                <a:solidFill>
                  <a:srgbClr val="FFFF00"/>
                </a:solidFill>
              </a:rPr>
              <a:t>The Bible as Revelation </a:t>
            </a:r>
            <a:endParaRPr lang="en-GB" sz="6000" b="1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1" y="365133"/>
            <a:ext cx="5325729" cy="1692794"/>
          </a:xfrm>
        </p:spPr>
        <p:txBody>
          <a:bodyPr>
            <a:noAutofit/>
          </a:bodyPr>
          <a:lstStyle/>
          <a:p>
            <a:pPr algn="ctr"/>
            <a:r>
              <a:rPr lang="en-GB" sz="6600" b="1" cap="small" dirty="0">
                <a:solidFill>
                  <a:srgbClr val="FFFF00"/>
                </a:solidFill>
              </a:rPr>
              <a:t>T</a:t>
            </a:r>
            <a:r>
              <a:rPr lang="en-GB" sz="6000" b="1" cap="small" dirty="0">
                <a:solidFill>
                  <a:srgbClr val="FFFF00"/>
                </a:solidFill>
              </a:rPr>
              <a:t>he </a:t>
            </a:r>
            <a:r>
              <a:rPr lang="en-GB" sz="6600" b="1" cap="small" dirty="0">
                <a:solidFill>
                  <a:srgbClr val="FFFF00"/>
                </a:solidFill>
              </a:rPr>
              <a:t>S</a:t>
            </a:r>
            <a:r>
              <a:rPr lang="en-GB" sz="6000" b="1" cap="small" dirty="0">
                <a:solidFill>
                  <a:srgbClr val="FFFF00"/>
                </a:solidFill>
              </a:rPr>
              <a:t>pirit of </a:t>
            </a:r>
            <a:r>
              <a:rPr lang="en-GB" sz="6600" b="1" cap="small" dirty="0">
                <a:solidFill>
                  <a:srgbClr val="FFFF00"/>
                </a:solidFill>
              </a:rPr>
              <a:t>R</a:t>
            </a:r>
            <a:r>
              <a:rPr lang="en-GB" sz="6000" b="1" cap="small" dirty="0">
                <a:solidFill>
                  <a:srgbClr val="FFFF00"/>
                </a:solidFill>
              </a:rPr>
              <a:t>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800" b="1" dirty="0"/>
              <a:t>Guards the abiding revelation </a:t>
            </a:r>
            <a:r>
              <a:rPr lang="en-GB" sz="4800" b="1" dirty="0" smtClean="0"/>
              <a:t>but with the </a:t>
            </a:r>
            <a:r>
              <a:rPr lang="en-GB" sz="4800" b="1" dirty="0"/>
              <a:t>newness of surprise  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65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828772" y="1904281"/>
            <a:ext cx="507407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820" y="1904281"/>
            <a:ext cx="5186596" cy="4272681"/>
          </a:xfrm>
        </p:spPr>
        <p:txBody>
          <a:bodyPr>
            <a:noAutofit/>
          </a:bodyPr>
          <a:lstStyle/>
          <a:p>
            <a:r>
              <a:rPr lang="en-GB" sz="6000" b="1" cap="small" dirty="0">
                <a:solidFill>
                  <a:srgbClr val="FFFF00"/>
                </a:solidFill>
              </a:rPr>
              <a:t>The spiritual or Prophetic sense in Scripture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6176962"/>
            <a:ext cx="10515601" cy="68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 light to my path </a:t>
            </a:r>
          </a:p>
        </p:txBody>
      </p:sp>
    </p:spTree>
    <p:extLst>
      <p:ext uri="{BB962C8B-B14F-4D97-AF65-F5344CB8AC3E}">
        <p14:creationId xmlns:p14="http://schemas.microsoft.com/office/powerpoint/2010/main" val="3613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E20FA99-AAAC-4AF3-9FAE-707420324F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A6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9">
            <a:extLst>
              <a:ext uri="{FF2B5EF4-FFF2-40B4-BE49-F238E27FC236}">
                <a16:creationId xmlns="" xmlns:a16="http://schemas.microsoft.com/office/drawing/2014/main" id="{9573BE85-6043-4C3A-A7DD-483A0A5FB7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722376"/>
            <a:ext cx="6422849" cy="2398980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6000" b="1" cap="small" dirty="0" smtClean="0">
                <a:solidFill>
                  <a:srgbClr val="FFFF00"/>
                </a:solidFill>
              </a:rPr>
              <a:t>A Figural </a:t>
            </a:r>
            <a:r>
              <a:rPr lang="en-US" sz="6000" b="1" cap="small" dirty="0">
                <a:solidFill>
                  <a:srgbClr val="FFFF00"/>
                </a:solidFill>
              </a:rPr>
              <a:t>Reading of Scripture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48928" y="4273943"/>
            <a:ext cx="6422850" cy="18616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From the world of biblical figures to our world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47" y="2575042"/>
            <a:ext cx="5775459" cy="39906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800" b="1" dirty="0" smtClean="0">
                <a:solidFill>
                  <a:srgbClr val="FFFF00"/>
                </a:solidFill>
              </a:rPr>
              <a:t> </a:t>
            </a:r>
            <a:r>
              <a:rPr lang="en-GB" sz="4800" b="1" dirty="0"/>
              <a:t>L</a:t>
            </a:r>
            <a:r>
              <a:rPr lang="en-GB" sz="4800" b="1" dirty="0" smtClean="0"/>
              <a:t>iving </a:t>
            </a:r>
            <a:r>
              <a:rPr lang="en-GB" sz="4800" b="1" dirty="0"/>
              <a:t>H</a:t>
            </a:r>
            <a:r>
              <a:rPr lang="en-GB" sz="4800" b="1" dirty="0" smtClean="0"/>
              <a:t>and shaping Bible events &amp; our histories</a:t>
            </a:r>
            <a:endParaRPr lang="en-GB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501959" y="564251"/>
            <a:ext cx="52444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b="1" cap="small" dirty="0">
                <a:solidFill>
                  <a:srgbClr val="FFFF00"/>
                </a:solidFill>
              </a:rPr>
              <a:t>T</a:t>
            </a:r>
            <a:r>
              <a:rPr lang="en-GB" sz="7200" b="1" cap="small" dirty="0">
                <a:solidFill>
                  <a:srgbClr val="FFFF00"/>
                </a:solidFill>
              </a:rPr>
              <a:t>he </a:t>
            </a:r>
            <a:r>
              <a:rPr lang="en-GB" sz="8000" b="1" cap="small" dirty="0" smtClean="0">
                <a:solidFill>
                  <a:srgbClr val="FFFF00"/>
                </a:solidFill>
              </a:rPr>
              <a:t>W</a:t>
            </a:r>
            <a:r>
              <a:rPr lang="en-GB" sz="7200" b="1" cap="small" dirty="0" smtClean="0">
                <a:solidFill>
                  <a:srgbClr val="FFFF00"/>
                </a:solidFill>
              </a:rPr>
              <a:t>ord</a:t>
            </a:r>
            <a:endParaRPr lang="en-GB" sz="7200" b="1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4785</TotalTime>
  <Words>169</Words>
  <Application>Microsoft Macintosh PowerPoint</Application>
  <PresentationFormat>Widescreen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Gill Sans MT SemiBold</vt:lpstr>
      <vt:lpstr>Gill Sans SemiBold</vt:lpstr>
      <vt:lpstr>Mangal</vt:lpstr>
      <vt:lpstr>Office Theme</vt:lpstr>
      <vt:lpstr>Reading Scripture Prophetically </vt:lpstr>
      <vt:lpstr>The Spectacles of Scripture</vt:lpstr>
      <vt:lpstr>Scripture  a Mirror to see ourselves</vt:lpstr>
      <vt:lpstr>Revelation</vt:lpstr>
      <vt:lpstr>PowerPoint Presentation</vt:lpstr>
      <vt:lpstr>The Spirit of Revelation</vt:lpstr>
      <vt:lpstr>The spiritual or Prophetic sense in Scripture </vt:lpstr>
      <vt:lpstr>A Figural Reading of Scripture</vt:lpstr>
      <vt:lpstr>PowerPoint Presentation</vt:lpstr>
      <vt:lpstr>Heroes</vt:lpstr>
      <vt:lpstr>The Figure of the Son of Man</vt:lpstr>
      <vt:lpstr>Bibliography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Campbell</dc:creator>
  <cp:lastModifiedBy>Jennifer Campbell</cp:lastModifiedBy>
  <cp:revision>44</cp:revision>
  <dcterms:created xsi:type="dcterms:W3CDTF">2017-10-27T08:51:46Z</dcterms:created>
  <dcterms:modified xsi:type="dcterms:W3CDTF">2017-11-09T16:22:20Z</dcterms:modified>
</cp:coreProperties>
</file>