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08"/>
    <p:restoredTop sz="86411"/>
  </p:normalViewPr>
  <p:slideViewPr>
    <p:cSldViewPr snapToGrid="0" snapToObjects="1">
      <p:cViewPr varScale="1">
        <p:scale>
          <a:sx n="79" d="100"/>
          <a:sy n="79" d="100"/>
        </p:scale>
        <p:origin x="240" y="304"/>
      </p:cViewPr>
      <p:guideLst/>
    </p:cSldViewPr>
  </p:slideViewPr>
  <p:outlineViewPr>
    <p:cViewPr>
      <p:scale>
        <a:sx n="33" d="100"/>
        <a:sy n="33" d="100"/>
      </p:scale>
      <p:origin x="0" y="-16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C514A-F886-9C46-A028-52E6BCE45B58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119A5-0AD0-2A4E-A974-319E1D88390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82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428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679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973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842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191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4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1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73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269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28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878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19A5-0AD0-2A4E-A974-319E1D883908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13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234D5-742C-8846-BA42-0210BF1A2532}" type="datetimeFigureOut">
              <a:rPr lang="en-GB" smtClean="0"/>
              <a:t>09/11/2017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AE838-E092-3642-8834-8171230CBB3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076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en-GB" sz="4200" dirty="0">
                <a:latin typeface="futura" charset="0"/>
              </a:rPr>
              <a:t/>
            </a:r>
            <a:br>
              <a:rPr lang="en-GB" sz="4200" dirty="0">
                <a:latin typeface="futura" charset="0"/>
              </a:rPr>
            </a:br>
            <a:endParaRPr lang="en-GB" sz="4200" dirty="0">
              <a:latin typeface="futur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323" y="2727628"/>
            <a:ext cx="6822203" cy="3628722"/>
          </a:xfrm>
        </p:spPr>
        <p:txBody>
          <a:bodyPr anchor="ctr">
            <a:noAutofit/>
          </a:bodyPr>
          <a:lstStyle/>
          <a:p>
            <a:pPr algn="l"/>
            <a:r>
              <a:rPr lang="en-GB" sz="8000" b="1" cap="small" spc="300" dirty="0">
                <a:latin typeface="+mj-lt"/>
              </a:rPr>
              <a:t>Reading Scripture Prophetically</a:t>
            </a:r>
            <a:endParaRPr lang="en-GB" sz="8000" b="1" spc="3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83526" y="3018495"/>
            <a:ext cx="37684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cap="small" spc="300" dirty="0" smtClean="0">
                <a:latin typeface="+mj-lt"/>
              </a:rPr>
              <a:t>3. Prophetic Symbols for Holy Spirit in Creation  </a:t>
            </a:r>
            <a:endParaRPr lang="en-GB" sz="4800" b="1" cap="small" spc="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74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408" y="10"/>
            <a:ext cx="4635592" cy="646175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59" y="629266"/>
            <a:ext cx="6586491" cy="16766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b="1" cap="small" dirty="0" smtClean="0"/>
              <a:t>R</a:t>
            </a:r>
            <a:r>
              <a:rPr lang="en-US" sz="6000" b="1" cap="small" dirty="0" smtClean="0"/>
              <a:t>eading </a:t>
            </a:r>
            <a:r>
              <a:rPr lang="en-US" sz="7200" b="1" cap="small" dirty="0" smtClean="0"/>
              <a:t>P</a:t>
            </a:r>
            <a:r>
              <a:rPr lang="en-US" sz="6000" b="1" cap="small" dirty="0" smtClean="0"/>
              <a:t>rophetic </a:t>
            </a:r>
            <a:r>
              <a:rPr lang="en-US" sz="7200" b="1" cap="small" dirty="0" smtClean="0"/>
              <a:t>S</a:t>
            </a:r>
            <a:r>
              <a:rPr lang="en-US" sz="6000" b="1" cap="small" dirty="0" smtClean="0"/>
              <a:t>ymbols</a:t>
            </a:r>
            <a:endParaRPr lang="en-US" sz="6000" b="1" cap="smal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4961" y="3381241"/>
            <a:ext cx="6586489" cy="240138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GB" sz="4800" dirty="0">
                <a:ea typeface="Garamond" charset="0"/>
                <a:cs typeface="Garamond" charset="0"/>
              </a:rPr>
              <a:t>Genesis 24: 10</a:t>
            </a:r>
            <a:r>
              <a:rPr lang="mr-IN" sz="4800" dirty="0">
                <a:ea typeface="Garamond" charset="0"/>
                <a:cs typeface="Garamond" charset="0"/>
              </a:rPr>
              <a:t>–</a:t>
            </a:r>
            <a:r>
              <a:rPr lang="en-GB" sz="4800" dirty="0">
                <a:ea typeface="Garamond" charset="0"/>
                <a:cs typeface="Garamond" charset="0"/>
              </a:rPr>
              <a:t>21  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endParaRPr lang="en-US" dirty="0" smtClean="0"/>
          </a:p>
          <a:p>
            <a:pPr indent="-228600" algn="ctr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GB" sz="4800" dirty="0">
                <a:ea typeface="Garamond" charset="0"/>
                <a:cs typeface="Garamond" charset="0"/>
              </a:rPr>
              <a:t>John 4: 1</a:t>
            </a:r>
            <a:r>
              <a:rPr lang="mr-IN" sz="4800" dirty="0">
                <a:ea typeface="Garamond" charset="0"/>
                <a:cs typeface="Garamond" charset="0"/>
              </a:rPr>
              <a:t>–</a:t>
            </a:r>
            <a:r>
              <a:rPr lang="en-GB" sz="4800" dirty="0">
                <a:ea typeface="Garamond" charset="0"/>
                <a:cs typeface="Garamond" charset="0"/>
              </a:rPr>
              <a:t>14 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9" b="126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460" y="3383270"/>
            <a:ext cx="4378961" cy="2712720"/>
          </a:xfrm>
          <a:prstGeom prst="rect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 cap="smal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</a:t>
            </a:r>
            <a:r>
              <a:rPr lang="en-US" sz="6000" cap="smal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eading </a:t>
            </a:r>
            <a:r>
              <a:rPr lang="en-US" sz="7200" cap="smal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</a:t>
            </a:r>
            <a:r>
              <a:rPr lang="en-US" sz="6000" cap="smal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ymbols </a:t>
            </a:r>
            <a:r>
              <a:rPr lang="en-US" sz="7200" cap="smal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sz="6000" cap="small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rophetically</a:t>
            </a:r>
            <a:endParaRPr lang="en-US" sz="6000" cap="smal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3861" y="1996440"/>
            <a:ext cx="3932236" cy="40995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600" b="1" dirty="0" smtClean="0"/>
              <a:t>Jeremiah 14</a:t>
            </a:r>
          </a:p>
          <a:p>
            <a:pPr>
              <a:lnSpc>
                <a:spcPct val="100000"/>
              </a:lnSpc>
            </a:pPr>
            <a:r>
              <a:rPr lang="en-GB" sz="3600" b="1" dirty="0" smtClean="0"/>
              <a:t>Jeremiah 38</a:t>
            </a:r>
          </a:p>
          <a:p>
            <a:pPr>
              <a:lnSpc>
                <a:spcPct val="100000"/>
              </a:lnSpc>
            </a:pPr>
            <a:r>
              <a:rPr lang="en-GB" sz="3600" b="1" dirty="0" smtClean="0"/>
              <a:t>John 2</a:t>
            </a:r>
            <a:endParaRPr lang="en-GB" sz="3600" b="1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5653861" y="1234430"/>
            <a:ext cx="3932237" cy="4130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smtClean="0"/>
              <a:t>Jeremiah 2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6682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>
            <a:normAutofit/>
          </a:bodyPr>
          <a:lstStyle/>
          <a:p>
            <a:r>
              <a:rPr lang="en-GB" sz="7200" b="1" cap="small" spc="300" dirty="0" smtClean="0"/>
              <a:t>R</a:t>
            </a:r>
            <a:r>
              <a:rPr lang="en-GB" sz="6000" b="1" cap="small" spc="300" dirty="0" smtClean="0"/>
              <a:t>eferences</a:t>
            </a:r>
            <a:endParaRPr lang="en-GB" sz="6000" b="1" cap="small" spc="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7808"/>
            <a:ext cx="10906760" cy="5350191"/>
          </a:xfrm>
        </p:spPr>
        <p:txBody>
          <a:bodyPr>
            <a:normAutofit fontScale="92500"/>
          </a:bodyPr>
          <a:lstStyle/>
          <a:p>
            <a:pPr marL="0" indent="0" defTabSz="514350">
              <a:lnSpc>
                <a:spcPct val="110000"/>
              </a:lnSpc>
              <a:spcAft>
                <a:spcPts val="150"/>
              </a:spcAft>
              <a:buNone/>
            </a:pPr>
            <a:r>
              <a:rPr lang="en-GB" dirty="0">
                <a:ea typeface="Garamond" charset="0"/>
                <a:cs typeface="Garamond" charset="0"/>
              </a:rPr>
              <a:t>Finan, Thomas &amp; Twomey, Vincent eds. </a:t>
            </a:r>
            <a:r>
              <a:rPr lang="en-GB" i="1" dirty="0">
                <a:ea typeface="Garamond" charset="0"/>
                <a:cs typeface="Garamond" charset="0"/>
              </a:rPr>
              <a:t>Scriptural </a:t>
            </a:r>
            <a:r>
              <a:rPr lang="en-GB" i="1" dirty="0" smtClean="0">
                <a:ea typeface="Garamond" charset="0"/>
                <a:cs typeface="Garamond" charset="0"/>
              </a:rPr>
              <a:t>Interpretation </a:t>
            </a:r>
            <a:r>
              <a:rPr lang="en-GB" i="1" dirty="0">
                <a:ea typeface="Garamond" charset="0"/>
                <a:cs typeface="Garamond" charset="0"/>
              </a:rPr>
              <a:t>in the Fathers: </a:t>
            </a:r>
            <a:r>
              <a:rPr lang="en-GB" i="1" dirty="0" smtClean="0">
                <a:ea typeface="Garamond" charset="0"/>
                <a:cs typeface="Garamond" charset="0"/>
              </a:rPr>
              <a:t>	Letter and Spirit </a:t>
            </a:r>
            <a:r>
              <a:rPr lang="en-GB" dirty="0" smtClean="0">
                <a:ea typeface="Garamond" charset="0"/>
                <a:cs typeface="Garamond" charset="0"/>
              </a:rPr>
              <a:t> </a:t>
            </a:r>
            <a:r>
              <a:rPr lang="en-GB" dirty="0">
                <a:ea typeface="Garamond" charset="0"/>
                <a:cs typeface="Garamond" charset="0"/>
              </a:rPr>
              <a:t>(</a:t>
            </a:r>
            <a:r>
              <a:rPr lang="en-GB" dirty="0" smtClean="0">
                <a:ea typeface="Garamond" charset="0"/>
                <a:cs typeface="Garamond" charset="0"/>
              </a:rPr>
              <a:t>Dublin: Four </a:t>
            </a:r>
            <a:r>
              <a:rPr lang="en-GB" dirty="0">
                <a:ea typeface="Garamond" charset="0"/>
                <a:cs typeface="Garamond" charset="0"/>
              </a:rPr>
              <a:t>Courts Press, 1995)</a:t>
            </a:r>
          </a:p>
          <a:p>
            <a:pPr marL="0" indent="0" defTabSz="514350">
              <a:lnSpc>
                <a:spcPct val="110000"/>
              </a:lnSpc>
              <a:spcAft>
                <a:spcPts val="150"/>
              </a:spcAft>
              <a:buNone/>
            </a:pPr>
            <a:r>
              <a:rPr lang="en-GB" dirty="0">
                <a:ea typeface="Garamond" charset="0"/>
                <a:cs typeface="Garamond" charset="0"/>
              </a:rPr>
              <a:t>Hinze, Bradford E. &amp; Dabney, D. Lyle,</a:t>
            </a:r>
            <a:r>
              <a:rPr lang="en-GB" i="1" dirty="0">
                <a:ea typeface="Garamond" charset="0"/>
                <a:cs typeface="Garamond" charset="0"/>
              </a:rPr>
              <a:t> Advents of the </a:t>
            </a:r>
            <a:r>
              <a:rPr lang="en-GB" i="1" dirty="0" smtClean="0">
                <a:ea typeface="Garamond" charset="0"/>
                <a:cs typeface="Garamond" charset="0"/>
              </a:rPr>
              <a:t>Spirit </a:t>
            </a:r>
            <a:r>
              <a:rPr lang="en-GB" i="1" dirty="0">
                <a:ea typeface="Garamond" charset="0"/>
                <a:cs typeface="Garamond" charset="0"/>
              </a:rPr>
              <a:t>: An Introduction to </a:t>
            </a:r>
            <a:r>
              <a:rPr lang="en-GB" i="1" dirty="0" smtClean="0">
                <a:ea typeface="Garamond" charset="0"/>
                <a:cs typeface="Garamond" charset="0"/>
              </a:rPr>
              <a:t>	the 	Current Study </a:t>
            </a:r>
            <a:r>
              <a:rPr lang="en-GB" i="1" dirty="0">
                <a:ea typeface="Garamond" charset="0"/>
                <a:cs typeface="Garamond" charset="0"/>
              </a:rPr>
              <a:t>of </a:t>
            </a:r>
            <a:r>
              <a:rPr lang="en-GB" i="1" dirty="0" smtClean="0">
                <a:ea typeface="Garamond" charset="0"/>
                <a:cs typeface="Garamond" charset="0"/>
              </a:rPr>
              <a:t>Pneumatology </a:t>
            </a:r>
            <a:r>
              <a:rPr lang="en-GB" dirty="0">
                <a:ea typeface="Garamond" charset="0"/>
                <a:cs typeface="Garamond" charset="0"/>
              </a:rPr>
              <a:t>(Marquette University Press, 2001) 	ProQuest </a:t>
            </a:r>
            <a:r>
              <a:rPr lang="en-GB" dirty="0" smtClean="0">
                <a:ea typeface="Garamond" charset="0"/>
                <a:cs typeface="Garamond" charset="0"/>
              </a:rPr>
              <a:t>Ebook </a:t>
            </a:r>
            <a:r>
              <a:rPr lang="en-GB" dirty="0">
                <a:ea typeface="Garamond" charset="0"/>
                <a:cs typeface="Garamond" charset="0"/>
              </a:rPr>
              <a:t>Central, </a:t>
            </a:r>
            <a:r>
              <a:rPr lang="en-GB" dirty="0" smtClean="0">
                <a:ea typeface="Garamond" charset="0"/>
                <a:cs typeface="Garamond" charset="0"/>
              </a:rPr>
              <a:t>Oxford</a:t>
            </a:r>
            <a:r>
              <a:rPr lang="en-GB" dirty="0">
                <a:ea typeface="Garamond" charset="0"/>
                <a:cs typeface="Garamond" charset="0"/>
              </a:rPr>
              <a:t>,  2017-08-24</a:t>
            </a:r>
          </a:p>
          <a:p>
            <a:pPr marL="0" indent="0" defTabSz="514350">
              <a:lnSpc>
                <a:spcPct val="110000"/>
              </a:lnSpc>
              <a:spcAft>
                <a:spcPts val="150"/>
              </a:spcAft>
              <a:buClrTx/>
              <a:buNone/>
            </a:pPr>
            <a:r>
              <a:rPr lang="en-GB" dirty="0">
                <a:ea typeface="Garamond" charset="0"/>
                <a:cs typeface="Garamond" charset="0"/>
              </a:rPr>
              <a:t>Robinson, J. St Irenaeus. </a:t>
            </a:r>
            <a:r>
              <a:rPr lang="en-GB" i="1" dirty="0">
                <a:ea typeface="Garamond" charset="0"/>
                <a:cs typeface="Garamond" charset="0"/>
              </a:rPr>
              <a:t>The Demonstration of the </a:t>
            </a:r>
            <a:r>
              <a:rPr lang="en-GB" i="1" dirty="0" smtClean="0">
                <a:ea typeface="Garamond" charset="0"/>
                <a:cs typeface="Garamond" charset="0"/>
              </a:rPr>
              <a:t>Apostolic </a:t>
            </a:r>
            <a:r>
              <a:rPr lang="en-GB" i="1" dirty="0">
                <a:ea typeface="Garamond" charset="0"/>
                <a:cs typeface="Garamond" charset="0"/>
              </a:rPr>
              <a:t>Preaching</a:t>
            </a:r>
            <a:r>
              <a:rPr lang="en-GB" dirty="0">
                <a:ea typeface="Garamond" charset="0"/>
                <a:cs typeface="Garamond" charset="0"/>
              </a:rPr>
              <a:t> </a:t>
            </a:r>
            <a:r>
              <a:rPr lang="en-GB" dirty="0" smtClean="0">
                <a:ea typeface="Garamond" charset="0"/>
                <a:cs typeface="Garamond" charset="0"/>
              </a:rPr>
              <a:t>	(</a:t>
            </a:r>
            <a:r>
              <a:rPr lang="en-GB" dirty="0">
                <a:ea typeface="Garamond" charset="0"/>
                <a:cs typeface="Garamond" charset="0"/>
              </a:rPr>
              <a:t>London: </a:t>
            </a:r>
            <a:r>
              <a:rPr lang="en-GB" dirty="0" smtClean="0">
                <a:ea typeface="Garamond" charset="0"/>
                <a:cs typeface="Garamond" charset="0"/>
              </a:rPr>
              <a:t>SPCK</a:t>
            </a:r>
            <a:r>
              <a:rPr lang="en-GB" dirty="0">
                <a:ea typeface="Garamond" charset="0"/>
                <a:cs typeface="Garamond" charset="0"/>
              </a:rPr>
              <a:t>, 1920)</a:t>
            </a:r>
          </a:p>
          <a:p>
            <a:pPr marL="0" indent="0" defTabSz="514350">
              <a:lnSpc>
                <a:spcPct val="110000"/>
              </a:lnSpc>
              <a:spcAft>
                <a:spcPts val="150"/>
              </a:spcAft>
              <a:buNone/>
            </a:pPr>
            <a:r>
              <a:rPr lang="en-GB" dirty="0">
                <a:ea typeface="Garamond" charset="0"/>
                <a:cs typeface="Garamond" charset="0"/>
              </a:rPr>
              <a:t>Roberts and Donaldson, </a:t>
            </a:r>
            <a:r>
              <a:rPr lang="en-GB" i="1" dirty="0">
                <a:ea typeface="Garamond" charset="0"/>
                <a:cs typeface="Garamond" charset="0"/>
              </a:rPr>
              <a:t>The Ante-Nicene Fathers</a:t>
            </a:r>
            <a:r>
              <a:rPr lang="en-GB" dirty="0">
                <a:ea typeface="Garamond" charset="0"/>
                <a:cs typeface="Garamond" charset="0"/>
              </a:rPr>
              <a:t>, </a:t>
            </a:r>
            <a:r>
              <a:rPr lang="en-GB" cap="small" dirty="0">
                <a:ea typeface="Garamond" charset="0"/>
                <a:cs typeface="Garamond" charset="0"/>
              </a:rPr>
              <a:t>i, </a:t>
            </a:r>
            <a:r>
              <a:rPr lang="en-GB" cap="small" dirty="0" smtClean="0">
                <a:ea typeface="Garamond" charset="0"/>
                <a:cs typeface="Garamond" charset="0"/>
              </a:rPr>
              <a:t>‘</a:t>
            </a:r>
            <a:r>
              <a:rPr lang="en-GB" dirty="0">
                <a:ea typeface="Garamond" charset="0"/>
                <a:cs typeface="Garamond" charset="0"/>
              </a:rPr>
              <a:t>Irenaeus against Heresies’ </a:t>
            </a:r>
          </a:p>
          <a:p>
            <a:pPr marL="0" indent="0" defTabSz="514350">
              <a:lnSpc>
                <a:spcPct val="110000"/>
              </a:lnSpc>
              <a:spcAft>
                <a:spcPts val="150"/>
              </a:spcAft>
              <a:buNone/>
            </a:pPr>
            <a:r>
              <a:rPr lang="en-GB" dirty="0">
                <a:ea typeface="Garamond" charset="0"/>
                <a:cs typeface="Garamond" charset="0"/>
              </a:rPr>
              <a:t>Van Groningen, Gerard, Messianic Revelation in the Old </a:t>
            </a:r>
            <a:r>
              <a:rPr lang="en-GB" dirty="0" smtClean="0">
                <a:ea typeface="Garamond" charset="0"/>
                <a:cs typeface="Garamond" charset="0"/>
              </a:rPr>
              <a:t>Testament </a:t>
            </a:r>
            <a:r>
              <a:rPr lang="en-GB" dirty="0">
                <a:ea typeface="Garamond" charset="0"/>
                <a:cs typeface="Garamond" charset="0"/>
              </a:rPr>
              <a:t>(Grand </a:t>
            </a:r>
            <a:r>
              <a:rPr lang="en-GB" dirty="0" smtClean="0">
                <a:ea typeface="Garamond" charset="0"/>
                <a:cs typeface="Garamond" charset="0"/>
              </a:rPr>
              <a:t>	Rapids</a:t>
            </a:r>
            <a:r>
              <a:rPr lang="en-GB" dirty="0">
                <a:ea typeface="Garamond" charset="0"/>
                <a:cs typeface="Garamond" charset="0"/>
              </a:rPr>
              <a:t>: </a:t>
            </a:r>
            <a:r>
              <a:rPr lang="en-GB" dirty="0" smtClean="0">
                <a:ea typeface="Garamond" charset="0"/>
                <a:cs typeface="Garamond" charset="0"/>
              </a:rPr>
              <a:t>Baker </a:t>
            </a:r>
            <a:r>
              <a:rPr lang="en-GB" dirty="0">
                <a:ea typeface="Garamond" charset="0"/>
                <a:cs typeface="Garamond" charset="0"/>
              </a:rPr>
              <a:t>Book House, 1990)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96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14" y="1816427"/>
            <a:ext cx="6532316" cy="1930073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b="1" cap="small" spc="300" dirty="0">
                <a:ea typeface="Futura" charset="0"/>
                <a:cs typeface="Futura" charset="0"/>
              </a:rPr>
              <a:t>Two Hands of God</a:t>
            </a:r>
            <a:br>
              <a:rPr lang="en-US" sz="6000" b="1" cap="small" spc="300" dirty="0">
                <a:ea typeface="Futura" charset="0"/>
                <a:cs typeface="Futura" charset="0"/>
              </a:rPr>
            </a:br>
            <a:r>
              <a:rPr lang="en-US" sz="6000" b="1" cap="small" spc="300" dirty="0">
                <a:ea typeface="Futura" charset="0"/>
                <a:cs typeface="Futura" charset="0"/>
              </a:rPr>
              <a:t>Word &amp; Spirit </a:t>
            </a:r>
            <a:endParaRPr lang="en-US" sz="6000" b="1" spc="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1" y="1361440"/>
            <a:ext cx="6067717" cy="4135120"/>
          </a:xfrm>
        </p:spPr>
        <p:txBody>
          <a:bodyPr>
            <a:normAutofit lnSpcReduction="10000"/>
          </a:bodyPr>
          <a:lstStyle/>
          <a:p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dirty="0">
              <a:latin typeface="+mj-lt"/>
              <a:ea typeface="Futura Medium" charset="0"/>
              <a:cs typeface="Futura Medium" charset="0"/>
            </a:endParaRPr>
          </a:p>
          <a:p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sz="4800" dirty="0" smtClean="0">
                <a:ea typeface="Futura Medium" charset="0"/>
                <a:cs typeface="Futura Medium" charset="0"/>
              </a:rPr>
              <a:t>Ireneaus </a:t>
            </a:r>
            <a:r>
              <a:rPr lang="en-US" sz="4800" dirty="0">
                <a:ea typeface="Futura Medium" charset="0"/>
                <a:cs typeface="Futura Medium" charset="0"/>
              </a:rPr>
              <a:t>130</a:t>
            </a:r>
            <a:r>
              <a:rPr lang="mr-IN" sz="4800" dirty="0">
                <a:ea typeface="Futura Medium" charset="0"/>
                <a:cs typeface="Futura Medium" charset="0"/>
              </a:rPr>
              <a:t>–</a:t>
            </a:r>
            <a:r>
              <a:rPr lang="en-US" sz="4800" dirty="0">
                <a:ea typeface="Futura Medium" charset="0"/>
                <a:cs typeface="Futura Medium" charset="0"/>
              </a:rPr>
              <a:t>200 </a:t>
            </a:r>
            <a:r>
              <a:rPr lang="en-US" sz="4800" cap="small" dirty="0">
                <a:ea typeface="Futura Medium" charset="0"/>
                <a:cs typeface="Futura Medium" charset="0"/>
              </a:rPr>
              <a:t>ad</a:t>
            </a:r>
            <a:endParaRPr lang="en-US" sz="4800" dirty="0">
              <a:ea typeface="Futura Medium" charset="0"/>
              <a:cs typeface="Futura Medium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8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2399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7300" b="1" cap="small" spc="300" dirty="0" smtClean="0"/>
              <a:t>T</a:t>
            </a:r>
            <a:r>
              <a:rPr lang="en-GB" sz="6700" b="1" cap="small" spc="300" dirty="0" smtClean="0"/>
              <a:t>wo </a:t>
            </a:r>
            <a:r>
              <a:rPr lang="en-GB" sz="7300" b="1" cap="small" spc="300" dirty="0" smtClean="0"/>
              <a:t>H</a:t>
            </a:r>
            <a:r>
              <a:rPr lang="en-GB" sz="6700" b="1" cap="small" spc="300" dirty="0" smtClean="0"/>
              <a:t>ands</a:t>
            </a:r>
            <a:r>
              <a:rPr lang="en-GB" sz="6000" b="1" cap="small" dirty="0" smtClean="0"/>
              <a:t/>
            </a:r>
            <a:br>
              <a:rPr lang="en-GB" sz="6000" b="1" cap="small" dirty="0" smtClean="0"/>
            </a:br>
            <a:r>
              <a:rPr lang="en-GB" sz="6700" b="1" dirty="0" smtClean="0"/>
              <a:t>C</a:t>
            </a:r>
            <a:r>
              <a:rPr lang="en-GB" sz="6000" b="1" dirty="0" smtClean="0"/>
              <a:t>reation Recreation</a:t>
            </a:r>
            <a:r>
              <a:rPr lang="en-GB" sz="6000" b="1" dirty="0"/>
              <a:t/>
            </a:r>
            <a:br>
              <a:rPr lang="en-GB" sz="6000" b="1" dirty="0"/>
            </a:br>
            <a:r>
              <a:rPr lang="en-GB" sz="6000" b="1" dirty="0" smtClean="0"/>
              <a:t>Preservation Re-formation</a:t>
            </a:r>
            <a:r>
              <a:rPr lang="en-GB" sz="6000" dirty="0"/>
              <a:t/>
            </a:r>
            <a:br>
              <a:rPr lang="en-GB" sz="6000" dirty="0"/>
            </a:br>
            <a:r>
              <a:rPr lang="en-GB" sz="6000" dirty="0"/>
              <a:t/>
            </a:r>
            <a:br>
              <a:rPr lang="en-GB" sz="6000" dirty="0"/>
            </a:br>
            <a:endParaRPr lang="en-GB" sz="6000" b="1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9520"/>
            <a:ext cx="10515600" cy="4937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800" dirty="0" smtClean="0"/>
          </a:p>
          <a:p>
            <a:pPr marL="0" indent="0">
              <a:buNone/>
            </a:pPr>
            <a:endParaRPr lang="en-GB" sz="4800" dirty="0" smtClean="0"/>
          </a:p>
          <a:p>
            <a:pPr marL="0" indent="0">
              <a:buNone/>
            </a:pPr>
            <a:r>
              <a:rPr lang="en-GB" sz="48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780" y="2377122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0" y="4673600"/>
            <a:ext cx="7559040" cy="1128999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6000" b="1" cap="small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Holy Spirit in Creation </a:t>
            </a:r>
            <a:endParaRPr lang="en-US" sz="6000" b="1" cap="small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74" y="508000"/>
            <a:ext cx="4416323" cy="351536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9D67684-523A-4632-A211-71041B1581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207" y="127818"/>
            <a:ext cx="4652813" cy="1987299"/>
          </a:xfrm>
        </p:spPr>
        <p:txBody>
          <a:bodyPr anchor="b">
            <a:normAutofit/>
          </a:bodyPr>
          <a:lstStyle/>
          <a:p>
            <a:pPr algn="ctr"/>
            <a:r>
              <a:rPr lang="en-GB" sz="6000" b="1" cap="small" spc="300" dirty="0"/>
              <a:t>Holy Spirit in Creation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934" y="2763520"/>
            <a:ext cx="6470986" cy="346029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4800" dirty="0"/>
              <a:t>Genesis 1: 2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smtClean="0">
                <a:ea typeface="Garamond" charset="0"/>
                <a:cs typeface="Garamond" charset="0"/>
              </a:rPr>
              <a:t> </a:t>
            </a:r>
            <a:endParaRPr lang="en-GB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50474" y="4671762"/>
            <a:ext cx="1149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spc="300" dirty="0">
                <a:ea typeface="Garamond" charset="0"/>
                <a:cs typeface="Garamond" charset="0"/>
              </a:rPr>
              <a:t>m</a:t>
            </a:r>
            <a:r>
              <a:rPr lang="en-US" sz="4000" i="1" spc="300" dirty="0">
                <a:ea typeface="Garamond" charset="0"/>
                <a:cs typeface="Garamond" charset="0"/>
              </a:rPr>
              <a:t>erahepheth </a:t>
            </a:r>
          </a:p>
          <a:p>
            <a:r>
              <a:rPr lang="en-US" sz="4000" spc="300" dirty="0">
                <a:ea typeface="Garamond" charset="0"/>
                <a:cs typeface="Garamond" charset="0"/>
              </a:rPr>
              <a:t>swept over, brooded, moved upon, was </a:t>
            </a:r>
            <a:r>
              <a:rPr lang="en-US" sz="4000" dirty="0">
                <a:ea typeface="Garamond" charset="0"/>
                <a:cs typeface="Garamond" charset="0"/>
              </a:rPr>
              <a:t>blowing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770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853" y="354255"/>
            <a:ext cx="680870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700" b="1" cap="small" spc="300" dirty="0"/>
              <a:t>The Spirit of God 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4960" y="2385113"/>
            <a:ext cx="6586489" cy="42671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spc="300" dirty="0"/>
              <a:t>‘As an eagle incites its nestlings forth by </a:t>
            </a:r>
            <a:r>
              <a:rPr lang="en-US" sz="4000" spc="300" dirty="0" smtClean="0"/>
              <a:t>hovering [</a:t>
            </a:r>
            <a:r>
              <a:rPr lang="en-US" sz="4000" i="1" spc="300" dirty="0" smtClean="0"/>
              <a:t>merahepheth</a:t>
            </a:r>
            <a:r>
              <a:rPr lang="en-US" sz="4000" spc="300" dirty="0"/>
              <a:t>] </a:t>
            </a:r>
            <a:r>
              <a:rPr lang="en-US" sz="4000" spc="300" dirty="0" smtClean="0"/>
              <a:t>over its brood’                      </a:t>
            </a:r>
            <a:r>
              <a:rPr lang="en-US" sz="3600" dirty="0"/>
              <a:t>			</a:t>
            </a:r>
          </a:p>
          <a:p>
            <a:r>
              <a:rPr lang="en-US" sz="3600" spc="300" dirty="0" smtClean="0"/>
              <a:t>Deuteronomy </a:t>
            </a:r>
            <a:r>
              <a:rPr lang="en-US" sz="3600" spc="300" dirty="0"/>
              <a:t>32: 11</a:t>
            </a:r>
          </a:p>
        </p:txBody>
      </p:sp>
    </p:spTree>
    <p:extLst>
      <p:ext uri="{BB962C8B-B14F-4D97-AF65-F5344CB8AC3E}">
        <p14:creationId xmlns:p14="http://schemas.microsoft.com/office/powerpoint/2010/main" val="25975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78" y="457200"/>
            <a:ext cx="4152398" cy="48361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7200" b="1" cap="small" dirty="0"/>
              <a:t>S</a:t>
            </a:r>
            <a:r>
              <a:rPr lang="en-GB" sz="6000" b="1" cap="small" dirty="0"/>
              <a:t>ymbols </a:t>
            </a:r>
            <a:r>
              <a:rPr lang="en-GB" sz="7200" b="1" cap="small" dirty="0"/>
              <a:t>m</a:t>
            </a:r>
            <a:r>
              <a:rPr lang="en-GB" sz="6000" b="1" cap="small" dirty="0"/>
              <a:t>ysteriously </a:t>
            </a:r>
            <a:r>
              <a:rPr lang="en-GB" sz="7200" b="1" cap="small" dirty="0"/>
              <a:t>d</a:t>
            </a:r>
            <a:r>
              <a:rPr lang="en-GB" sz="6000" b="1" cap="small" dirty="0"/>
              <a:t>emonstrate </a:t>
            </a:r>
            <a:r>
              <a:rPr lang="en-GB" sz="7200" b="1" cap="small" dirty="0"/>
              <a:t>s</a:t>
            </a:r>
            <a:r>
              <a:rPr lang="en-GB" sz="6000" b="1" cap="small" dirty="0"/>
              <a:t>piritual </a:t>
            </a:r>
            <a:r>
              <a:rPr lang="en-GB" sz="7200" b="1" cap="small" dirty="0"/>
              <a:t>r</a:t>
            </a:r>
            <a:r>
              <a:rPr lang="en-GB" sz="6000" b="1" cap="small" dirty="0"/>
              <a:t>ealities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40960" y="457200"/>
            <a:ext cx="6214428" cy="613178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a typeface="Garamond" charset="0"/>
                <a:cs typeface="Garamond" charset="0"/>
              </a:rPr>
              <a:t>‘When he created the world,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a typeface="Garamond" charset="0"/>
                <a:cs typeface="Garamond" charset="0"/>
              </a:rPr>
              <a:t>	he gazed at it and adorned it with his images.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a typeface="Garamond" charset="0"/>
                <a:cs typeface="Garamond" charset="0"/>
              </a:rPr>
              <a:t>Streams of his symbols opened, flowed and poured forth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3600" dirty="0">
                <a:ea typeface="Garamond" charset="0"/>
                <a:cs typeface="Garamond" charset="0"/>
              </a:rPr>
              <a:t>	His symbols on his members</a:t>
            </a:r>
            <a:r>
              <a:rPr lang="en-GB" sz="3600" dirty="0" smtClean="0">
                <a:ea typeface="Garamond" charset="0"/>
                <a:cs typeface="Garamond" charset="0"/>
              </a:rPr>
              <a:t>.’</a:t>
            </a:r>
          </a:p>
          <a:p>
            <a:pPr marL="0" indent="0">
              <a:buNone/>
            </a:pPr>
            <a:endParaRPr lang="en-GB" sz="3600" dirty="0">
              <a:ea typeface="Garamond" charset="0"/>
              <a:cs typeface="Garamond" charset="0"/>
            </a:endParaRPr>
          </a:p>
          <a:p>
            <a:pPr marL="0" indent="0">
              <a:buNone/>
            </a:pPr>
            <a:endParaRPr lang="en-GB" i="1" dirty="0" smtClean="0">
              <a:ea typeface="Garamond" charset="0"/>
              <a:cs typeface="Garamond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6" t="-679" r="3561"/>
          <a:stretch/>
        </p:blipFill>
        <p:spPr>
          <a:xfrm>
            <a:off x="10297180" y="4068986"/>
            <a:ext cx="1473692" cy="252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40960" y="6065766"/>
            <a:ext cx="5156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i="1" dirty="0">
                <a:ea typeface="Garamond" charset="0"/>
                <a:cs typeface="Garamond" charset="0"/>
              </a:rPr>
              <a:t>Hymns, </a:t>
            </a:r>
            <a:r>
              <a:rPr lang="en-GB" sz="2800" dirty="0">
                <a:ea typeface="Garamond" charset="0"/>
                <a:cs typeface="Garamond" charset="0"/>
              </a:rPr>
              <a:t>Ephrem the Syrian (d.373)</a:t>
            </a:r>
          </a:p>
        </p:txBody>
      </p:sp>
    </p:spTree>
    <p:extLst>
      <p:ext uri="{BB962C8B-B14F-4D97-AF65-F5344CB8AC3E}">
        <p14:creationId xmlns:p14="http://schemas.microsoft.com/office/powerpoint/2010/main" val="11459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2" r="1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213361"/>
            <a:ext cx="10903407" cy="13715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b="1" cap="small" spc="300" dirty="0" smtClean="0"/>
              <a:t>S</a:t>
            </a:r>
            <a:r>
              <a:rPr lang="en-US" sz="6000" b="1" cap="small" spc="300" dirty="0" smtClean="0"/>
              <a:t>ymbol of the </a:t>
            </a:r>
            <a:r>
              <a:rPr lang="en-US" sz="6600" b="1" cap="small" spc="300" dirty="0" smtClean="0"/>
              <a:t>H</a:t>
            </a:r>
            <a:r>
              <a:rPr lang="en-US" sz="6000" b="1" cap="small" spc="300" dirty="0" smtClean="0"/>
              <a:t>oly </a:t>
            </a:r>
            <a:r>
              <a:rPr lang="en-US" sz="6600" b="1" cap="small" spc="300" dirty="0" smtClean="0"/>
              <a:t>S</a:t>
            </a:r>
            <a:r>
              <a:rPr lang="en-US" sz="6000" b="1" cap="small" spc="300" dirty="0" smtClean="0"/>
              <a:t>pirit</a:t>
            </a:r>
            <a:endParaRPr lang="en-US" sz="6000" b="1" cap="small" spc="3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30" y="1584960"/>
            <a:ext cx="5690910" cy="527304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dirty="0" smtClean="0">
                <a:ea typeface="Garamond" charset="0"/>
                <a:cs typeface="Garamond" charset="0"/>
              </a:rPr>
              <a:t>‘Oil </a:t>
            </a:r>
            <a:r>
              <a:rPr lang="en-GB" sz="3200" dirty="0">
                <a:ea typeface="Garamond" charset="0"/>
                <a:cs typeface="Garamond" charset="0"/>
              </a:rPr>
              <a:t>strengthens lamps to struggle with darkness until the sun comes with its breath and dispels it. </a:t>
            </a:r>
            <a:r>
              <a:rPr lang="en-GB" sz="3200" dirty="0" smtClean="0">
                <a:ea typeface="Garamond" charset="0"/>
                <a:cs typeface="Garamond" charset="0"/>
              </a:rPr>
              <a:t>The </a:t>
            </a:r>
            <a:r>
              <a:rPr lang="en-GB" sz="3200" dirty="0">
                <a:ea typeface="Garamond" charset="0"/>
                <a:cs typeface="Garamond" charset="0"/>
              </a:rPr>
              <a:t>Spirit sustained the prophets so that falsehood was mitigated by truth </a:t>
            </a:r>
            <a:r>
              <a:rPr lang="en-GB" sz="3200" dirty="0" smtClean="0">
                <a:ea typeface="Garamond" charset="0"/>
                <a:cs typeface="Garamond" charset="0"/>
              </a:rPr>
              <a:t>Before </a:t>
            </a:r>
            <a:r>
              <a:rPr lang="en-GB" sz="3200" dirty="0">
                <a:ea typeface="Garamond" charset="0"/>
                <a:cs typeface="Garamond" charset="0"/>
              </a:rPr>
              <a:t>the Sun Who pursues </a:t>
            </a:r>
            <a:r>
              <a:rPr lang="en-GB" sz="3200" dirty="0" smtClean="0">
                <a:ea typeface="Garamond" charset="0"/>
                <a:cs typeface="Garamond" charset="0"/>
              </a:rPr>
              <a:t>error </a:t>
            </a:r>
            <a:r>
              <a:rPr lang="en-GB" sz="3200" dirty="0">
                <a:ea typeface="Garamond" charset="0"/>
                <a:cs typeface="Garamond" charset="0"/>
              </a:rPr>
              <a:t>by the twelve rays that He extends.’ </a:t>
            </a:r>
          </a:p>
          <a:p>
            <a:endParaRPr lang="en-US" sz="2800" dirty="0" smtClean="0"/>
          </a:p>
          <a:p>
            <a:r>
              <a:rPr lang="en-US" sz="2800" dirty="0" smtClean="0"/>
              <a:t>Ephrem the Syrian, </a:t>
            </a:r>
            <a:r>
              <a:rPr lang="en-US" sz="2800" i="1" dirty="0" smtClean="0"/>
              <a:t>Hymns</a:t>
            </a:r>
            <a:r>
              <a:rPr lang="en-US" sz="2800" dirty="0" smtClean="0"/>
              <a:t> 5.2</a:t>
            </a:r>
            <a:r>
              <a:rPr lang="en-US" sz="3200" dirty="0" smtClean="0"/>
              <a:t>	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205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040" y="751205"/>
            <a:ext cx="10241280" cy="1325563"/>
          </a:xfrm>
        </p:spPr>
        <p:txBody>
          <a:bodyPr>
            <a:noAutofit/>
          </a:bodyPr>
          <a:lstStyle/>
          <a:p>
            <a:pPr algn="ctr"/>
            <a:r>
              <a:rPr lang="en-GB" sz="7200" b="1" cap="small" spc="300" dirty="0" smtClean="0"/>
              <a:t>R</a:t>
            </a:r>
            <a:r>
              <a:rPr lang="en-GB" sz="6000" b="1" cap="small" spc="300" dirty="0" smtClean="0"/>
              <a:t>eading </a:t>
            </a:r>
            <a:r>
              <a:rPr lang="en-GB" sz="6000" b="1" cap="small" spc="300" dirty="0"/>
              <a:t>the </a:t>
            </a:r>
            <a:r>
              <a:rPr lang="en-GB" sz="7200" b="1" cap="small" spc="300" dirty="0"/>
              <a:t>C</a:t>
            </a:r>
            <a:r>
              <a:rPr lang="en-GB" sz="6000" b="1" cap="small" spc="300" dirty="0"/>
              <a:t>loud </a:t>
            </a:r>
            <a:r>
              <a:rPr lang="en-GB" sz="6000" b="1" cap="small" spc="300" dirty="0" smtClean="0"/>
              <a:t>as </a:t>
            </a:r>
            <a:r>
              <a:rPr lang="en-GB" sz="6000" b="1" cap="small" spc="300" dirty="0"/>
              <a:t>a </a:t>
            </a:r>
            <a:r>
              <a:rPr lang="en-GB" sz="7200" b="1" cap="small" spc="300" dirty="0"/>
              <a:t>P</a:t>
            </a:r>
            <a:r>
              <a:rPr lang="en-GB" sz="6000" b="1" cap="small" spc="300" dirty="0"/>
              <a:t>rophetic </a:t>
            </a:r>
            <a:r>
              <a:rPr lang="en-GB" sz="7200" b="1" cap="small" spc="300" dirty="0" smtClean="0"/>
              <a:t>S</a:t>
            </a:r>
            <a:r>
              <a:rPr lang="en-GB" sz="6000" b="1" cap="small" spc="300" dirty="0" smtClean="0"/>
              <a:t>ymbol in </a:t>
            </a:r>
            <a:r>
              <a:rPr lang="en-GB" sz="7200" b="1" cap="small" spc="300" dirty="0" smtClean="0"/>
              <a:t>S</a:t>
            </a:r>
            <a:r>
              <a:rPr lang="en-GB" sz="6000" b="1" cap="small" spc="300" dirty="0" smtClean="0"/>
              <a:t>cripture</a:t>
            </a:r>
            <a:endParaRPr lang="en-GB" sz="6000" spc="3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2766573"/>
            <a:ext cx="5867400" cy="427249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fi-FI" sz="3600" dirty="0"/>
              <a:t>Exodus 24: </a:t>
            </a:r>
            <a:r>
              <a:rPr lang="fi-FI" sz="3600" dirty="0" smtClean="0"/>
              <a:t>15–18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sz="3600" dirty="0" smtClean="0"/>
              <a:t>Exodus 33</a:t>
            </a:r>
            <a:r>
              <a:rPr lang="fi-FI" sz="3600" dirty="0"/>
              <a:t>: </a:t>
            </a:r>
            <a:r>
              <a:rPr lang="fi-FI" sz="3600" dirty="0" smtClean="0"/>
              <a:t>9–11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sz="3600" dirty="0" smtClean="0"/>
              <a:t>Exodus 40</a:t>
            </a:r>
            <a:r>
              <a:rPr lang="fi-FI" sz="3600" dirty="0"/>
              <a:t>: </a:t>
            </a:r>
            <a:r>
              <a:rPr lang="fi-FI" sz="3600" dirty="0" smtClean="0"/>
              <a:t>36–38</a:t>
            </a:r>
            <a:endParaRPr lang="fi-FI" sz="3600" dirty="0"/>
          </a:p>
          <a:p>
            <a:pPr marL="0" indent="0">
              <a:lnSpc>
                <a:spcPct val="150000"/>
              </a:lnSpc>
              <a:buNone/>
            </a:pPr>
            <a:r>
              <a:rPr lang="fi-FI" sz="3600" dirty="0"/>
              <a:t>Luke 1: 35</a:t>
            </a:r>
          </a:p>
          <a:p>
            <a:pPr marL="0" indent="0">
              <a:lnSpc>
                <a:spcPct val="100000"/>
              </a:lnSpc>
              <a:buNone/>
            </a:pPr>
            <a:endParaRPr lang="fi-FI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1200" y="2766573"/>
            <a:ext cx="5181600" cy="4091426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11392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1686</TotalTime>
  <Words>225</Words>
  <Application>Microsoft Macintosh PowerPoint</Application>
  <PresentationFormat>Widescreen</PresentationFormat>
  <Paragraphs>72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futura</vt:lpstr>
      <vt:lpstr>futura</vt:lpstr>
      <vt:lpstr>Futura Medium</vt:lpstr>
      <vt:lpstr>Garamond</vt:lpstr>
      <vt:lpstr>Office Theme</vt:lpstr>
      <vt:lpstr> </vt:lpstr>
      <vt:lpstr>Two Hands of God Word &amp; Spirit </vt:lpstr>
      <vt:lpstr>Two Hands Creation Recreation Preservation Re-formation  </vt:lpstr>
      <vt:lpstr>Holy Spirit in Creation </vt:lpstr>
      <vt:lpstr>Holy Spirit in Creation </vt:lpstr>
      <vt:lpstr>The Spirit of God  </vt:lpstr>
      <vt:lpstr>Symbols mysteriously demonstrate spiritual realities </vt:lpstr>
      <vt:lpstr>Symbol of the Holy Spirit</vt:lpstr>
      <vt:lpstr>Reading the Cloud as a Prophetic Symbol in Scripture</vt:lpstr>
      <vt:lpstr>Reading Prophetic Symbols</vt:lpstr>
      <vt:lpstr>Reading Symbols Prophetically</vt:lpstr>
      <vt:lpstr>References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Scripture Prophetically  </dc:title>
  <dc:creator>Jennifer Campbell</dc:creator>
  <cp:lastModifiedBy>Jennifer Campbell</cp:lastModifiedBy>
  <cp:revision>52</cp:revision>
  <dcterms:created xsi:type="dcterms:W3CDTF">2017-10-09T15:16:09Z</dcterms:created>
  <dcterms:modified xsi:type="dcterms:W3CDTF">2017-11-09T15:57:09Z</dcterms:modified>
</cp:coreProperties>
</file>